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424" r:id="rId4"/>
    <p:sldId id="327" r:id="rId5"/>
    <p:sldId id="412" r:id="rId6"/>
    <p:sldId id="413" r:id="rId7"/>
    <p:sldId id="414" r:id="rId8"/>
    <p:sldId id="425" r:id="rId9"/>
    <p:sldId id="363" r:id="rId10"/>
    <p:sldId id="364" r:id="rId11"/>
    <p:sldId id="365" r:id="rId12"/>
    <p:sldId id="262" r:id="rId13"/>
    <p:sldId id="263" r:id="rId14"/>
    <p:sldId id="264" r:id="rId15"/>
    <p:sldId id="3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9E0"/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91345"/>
  </p:normalViewPr>
  <p:slideViewPr>
    <p:cSldViewPr snapToGrid="0" snapToObjects="1">
      <p:cViewPr varScale="1">
        <p:scale>
          <a:sx n="115" d="100"/>
          <a:sy n="115" d="100"/>
        </p:scale>
        <p:origin x="22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3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7.emf"/><Relationship Id="rId7" Type="http://schemas.openxmlformats.org/officeDocument/2006/relationships/image" Target="../media/image17.emf"/><Relationship Id="rId2" Type="http://schemas.openxmlformats.org/officeDocument/2006/relationships/image" Target="../media/image15.emf"/><Relationship Id="rId1" Type="http://schemas.openxmlformats.org/officeDocument/2006/relationships/image" Target="../media/image3.emf"/><Relationship Id="rId6" Type="http://schemas.openxmlformats.org/officeDocument/2006/relationships/image" Target="../media/image16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3.emf"/><Relationship Id="rId6" Type="http://schemas.openxmlformats.org/officeDocument/2006/relationships/image" Target="../media/image15.emf"/><Relationship Id="rId5" Type="http://schemas.openxmlformats.org/officeDocument/2006/relationships/image" Target="../media/image20.emf"/><Relationship Id="rId4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0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7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8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9.e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emf"/><Relationship Id="rId20" Type="http://schemas.openxmlformats.org/officeDocument/2006/relationships/image" Target="../media/image19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8.e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image" Target="../media/image25.emf"/><Relationship Id="rId18" Type="http://schemas.openxmlformats.org/officeDocument/2006/relationships/oleObject" Target="../embeddings/oleObject39.bin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29.emf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26.emf"/><Relationship Id="rId10" Type="http://schemas.openxmlformats.org/officeDocument/2006/relationships/image" Target="../media/image24.emf"/><Relationship Id="rId19" Type="http://schemas.openxmlformats.org/officeDocument/2006/relationships/image" Target="../media/image28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2.e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e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emf"/><Relationship Id="rId20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8.e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0.emf"/><Relationship Id="rId22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announcements</a:t>
            </a:r>
          </a:p>
        </p:txBody>
      </p:sp>
    </p:spTree>
    <p:extLst>
      <p:ext uri="{BB962C8B-B14F-4D97-AF65-F5344CB8AC3E}">
        <p14:creationId xmlns:p14="http://schemas.microsoft.com/office/powerpoint/2010/main" val="135235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9.)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99050" y="373241"/>
            <a:ext cx="4267200" cy="1647647"/>
            <a:chOff x="2076450" y="1376481"/>
            <a:chExt cx="4267200" cy="1647647"/>
          </a:xfrm>
        </p:grpSpPr>
        <p:sp>
          <p:nvSpPr>
            <p:cNvPr id="30" name="Rectangle 29"/>
            <p:cNvSpPr/>
            <p:nvPr/>
          </p:nvSpPr>
          <p:spPr>
            <a:xfrm>
              <a:off x="2076450" y="2543855"/>
              <a:ext cx="4267200" cy="127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46350" y="1974018"/>
              <a:ext cx="635000" cy="56983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3187700" y="1486813"/>
              <a:ext cx="1549400" cy="7435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4108450" y="1376481"/>
            <a:ext cx="225425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7" name="Equation" r:id="rId3" imgW="139700" imgH="152400" progId="Equation.DSMT4">
                    <p:embed/>
                  </p:oleObj>
                </mc:Choice>
                <mc:Fallback>
                  <p:oleObj name="Equation" r:id="rId3" imgW="139700" imgH="152400" progId="Equation.DSMT4">
                    <p:embed/>
                    <p:pic>
                      <p:nvPicPr>
                        <p:cNvPr id="37" name="Object 3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08450" y="1376481"/>
                          <a:ext cx="225425" cy="246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Straight Arrow Connector 4"/>
            <p:cNvCxnSpPr/>
            <p:nvPr/>
          </p:nvCxnSpPr>
          <p:spPr>
            <a:xfrm>
              <a:off x="2838450" y="2895600"/>
              <a:ext cx="2752725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25875" y="2832100"/>
              <a:ext cx="584200" cy="139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3990975" y="2717740"/>
            <a:ext cx="204788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8" name="Equation" r:id="rId5" imgW="127000" imgH="190500" progId="Equation.DSMT4">
                    <p:embed/>
                  </p:oleObj>
                </mc:Choice>
                <mc:Fallback>
                  <p:oleObj name="Equation" r:id="rId5" imgW="127000" imgH="190500" progId="Equation.DSMT4">
                    <p:embed/>
                    <p:pic>
                      <p:nvPicPr>
                        <p:cNvPr id="34" name="Object 3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90975" y="2717740"/>
                          <a:ext cx="204788" cy="3063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Arrow Connector 19"/>
            <p:cNvCxnSpPr/>
            <p:nvPr/>
          </p:nvCxnSpPr>
          <p:spPr>
            <a:xfrm flipV="1">
              <a:off x="3187700" y="2230398"/>
              <a:ext cx="1549400" cy="1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737100" y="1486813"/>
              <a:ext cx="0" cy="743586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3406775" y="2203450"/>
            <a:ext cx="1168400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9" name="Equation" r:id="rId7" imgW="723900" imgH="228600" progId="Equation.DSMT4">
                    <p:embed/>
                  </p:oleObj>
                </mc:Choice>
                <mc:Fallback>
                  <p:oleObj name="Equation" r:id="rId7" imgW="723900" imgH="228600" progId="Equation.DSMT4">
                    <p:embed/>
                    <p:pic>
                      <p:nvPicPr>
                        <p:cNvPr id="25" name="Object 2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06775" y="2203450"/>
                          <a:ext cx="1168400" cy="3698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4800600" y="1692275"/>
            <a:ext cx="1166812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0" name="Equation" r:id="rId9" imgW="723900" imgH="203200" progId="Equation.DSMT4">
                    <p:embed/>
                  </p:oleObj>
                </mc:Choice>
                <mc:Fallback>
                  <p:oleObj name="Equation" r:id="rId9" imgW="723900" imgH="203200" progId="Equation.DSMT4">
                    <p:embed/>
                    <p:pic>
                      <p:nvPicPr>
                        <p:cNvPr id="26" name="Object 2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800600" y="1692275"/>
                          <a:ext cx="1166812" cy="328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/>
          </p:nvGraphicFramePr>
          <p:xfrm>
            <a:off x="3723481" y="1957387"/>
            <a:ext cx="204787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1" name="Equation" r:id="rId11" imgW="127000" imgH="177800" progId="Equation.DSMT4">
                    <p:embed/>
                  </p:oleObj>
                </mc:Choice>
                <mc:Fallback>
                  <p:oleObj name="Equation" r:id="rId11" imgW="127000" imgH="177800" progId="Equation.DSMT4">
                    <p:embed/>
                    <p:pic>
                      <p:nvPicPr>
                        <p:cNvPr id="27" name="Object 2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723481" y="1957387"/>
                          <a:ext cx="204787" cy="2873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Freeform 14"/>
            <p:cNvSpPr/>
            <p:nvPr/>
          </p:nvSpPr>
          <p:spPr>
            <a:xfrm>
              <a:off x="3568700" y="2044700"/>
              <a:ext cx="89004" cy="177800"/>
            </a:xfrm>
            <a:custGeom>
              <a:avLst/>
              <a:gdLst>
                <a:gd name="connsiteX0" fmla="*/ 0 w 89004"/>
                <a:gd name="connsiteY0" fmla="*/ 0 h 177800"/>
                <a:gd name="connsiteX1" fmla="*/ 76200 w 89004"/>
                <a:gd name="connsiteY1" fmla="*/ 76200 h 177800"/>
                <a:gd name="connsiteX2" fmla="*/ 88900 w 89004"/>
                <a:gd name="connsiteY2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004" h="177800">
                  <a:moveTo>
                    <a:pt x="0" y="0"/>
                  </a:moveTo>
                  <a:cubicBezTo>
                    <a:pt x="30691" y="23283"/>
                    <a:pt x="61383" y="46567"/>
                    <a:pt x="76200" y="76200"/>
                  </a:cubicBezTo>
                  <a:cubicBezTo>
                    <a:pt x="91017" y="105833"/>
                    <a:pt x="88900" y="177800"/>
                    <a:pt x="88900" y="177800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74956" y="235060"/>
            <a:ext cx="45129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This product,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product of the,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magnitude of the component-of-the-force-along-the-line-of-the-displacement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the magnitude-of-the-displacement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is important enough to be given a special</a:t>
            </a:r>
            <a:endParaRPr lang="en-US" sz="2000" dirty="0">
              <a:latin typeface="Apple Chancery"/>
              <a:cs typeface="Apple Chancery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956" y="1887124"/>
            <a:ext cx="8615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name.  It is called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WORK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Formally, it is defined as: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65538" y="2433658"/>
          <a:ext cx="8890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13" imgW="533400" imgH="228600" progId="Equation.DSMT4">
                  <p:embed/>
                </p:oleObj>
              </mc:Choice>
              <mc:Fallback>
                <p:oleObj name="Equation" r:id="rId13" imgW="533400" imgH="22860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65538" y="2433658"/>
                        <a:ext cx="889000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47016" y="3422115"/>
            <a:ext cx="86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Looking at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geometry in the sketch, this is also written as: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3379788" y="4005263"/>
          <a:ext cx="15875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15" imgW="952500" imgH="228600" progId="Equation.DSMT4">
                  <p:embed/>
                </p:oleObj>
              </mc:Choice>
              <mc:Fallback>
                <p:oleObj name="Equation" r:id="rId15" imgW="952500" imgH="22860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79788" y="4005263"/>
                        <a:ext cx="1587500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74956" y="4461910"/>
            <a:ext cx="8615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where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   is the angle between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the line of the force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the line of the displacement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d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is the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magnitude of the displacement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014413" y="4511705"/>
          <a:ext cx="212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17" imgW="127000" imgH="177800" progId="Equation.DSMT4">
                  <p:embed/>
                </p:oleObj>
              </mc:Choice>
              <mc:Fallback>
                <p:oleObj name="Equation" r:id="rId17" imgW="127000" imgH="17780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14413" y="4511705"/>
                        <a:ext cx="212725" cy="29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74956" y="5085815"/>
            <a:ext cx="86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It is also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not uncommon to see this quantity written as: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6567487" y="5195196"/>
          <a:ext cx="17557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19" imgW="1054100" imgH="279400" progId="Equation.DSMT4">
                  <p:embed/>
                </p:oleObj>
              </mc:Choice>
              <mc:Fallback>
                <p:oleObj name="Equation" r:id="rId19" imgW="1054100" imgH="27940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567487" y="5195196"/>
                        <a:ext cx="1755775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74956" y="2775368"/>
            <a:ext cx="8615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Note that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units are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newton-meters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or joules (the units of energy):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15900" y="3338812"/>
            <a:ext cx="8674100" cy="91116"/>
          </a:xfrm>
          <a:custGeom>
            <a:avLst/>
            <a:gdLst>
              <a:gd name="connsiteX0" fmla="*/ 0 w 2832100"/>
              <a:gd name="connsiteY0" fmla="*/ 77488 h 91116"/>
              <a:gd name="connsiteX1" fmla="*/ 317500 w 2832100"/>
              <a:gd name="connsiteY1" fmla="*/ 64788 h 91116"/>
              <a:gd name="connsiteX2" fmla="*/ 368300 w 2832100"/>
              <a:gd name="connsiteY2" fmla="*/ 52088 h 91116"/>
              <a:gd name="connsiteX3" fmla="*/ 622300 w 2832100"/>
              <a:gd name="connsiteY3" fmla="*/ 26688 h 91116"/>
              <a:gd name="connsiteX4" fmla="*/ 876300 w 2832100"/>
              <a:gd name="connsiteY4" fmla="*/ 39388 h 91116"/>
              <a:gd name="connsiteX5" fmla="*/ 914400 w 2832100"/>
              <a:gd name="connsiteY5" fmla="*/ 52088 h 91116"/>
              <a:gd name="connsiteX6" fmla="*/ 1346200 w 2832100"/>
              <a:gd name="connsiteY6" fmla="*/ 26688 h 91116"/>
              <a:gd name="connsiteX7" fmla="*/ 1549400 w 2832100"/>
              <a:gd name="connsiteY7" fmla="*/ 13988 h 91116"/>
              <a:gd name="connsiteX8" fmla="*/ 1600200 w 2832100"/>
              <a:gd name="connsiteY8" fmla="*/ 39388 h 91116"/>
              <a:gd name="connsiteX9" fmla="*/ 1676400 w 2832100"/>
              <a:gd name="connsiteY9" fmla="*/ 64788 h 91116"/>
              <a:gd name="connsiteX10" fmla="*/ 2222500 w 2832100"/>
              <a:gd name="connsiteY10" fmla="*/ 52088 h 91116"/>
              <a:gd name="connsiteX11" fmla="*/ 2260600 w 2832100"/>
              <a:gd name="connsiteY11" fmla="*/ 39388 h 91116"/>
              <a:gd name="connsiteX12" fmla="*/ 2692400 w 2832100"/>
              <a:gd name="connsiteY12" fmla="*/ 64788 h 91116"/>
              <a:gd name="connsiteX13" fmla="*/ 2755900 w 2832100"/>
              <a:gd name="connsiteY13" fmla="*/ 77488 h 91116"/>
              <a:gd name="connsiteX14" fmla="*/ 2794000 w 2832100"/>
              <a:gd name="connsiteY14" fmla="*/ 90188 h 91116"/>
              <a:gd name="connsiteX15" fmla="*/ 2832100 w 2832100"/>
              <a:gd name="connsiteY15" fmla="*/ 90188 h 9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32100" h="91116">
                <a:moveTo>
                  <a:pt x="0" y="77488"/>
                </a:moveTo>
                <a:cubicBezTo>
                  <a:pt x="105833" y="73255"/>
                  <a:pt x="211833" y="72075"/>
                  <a:pt x="317500" y="64788"/>
                </a:cubicBezTo>
                <a:cubicBezTo>
                  <a:pt x="334913" y="63587"/>
                  <a:pt x="350980" y="54253"/>
                  <a:pt x="368300" y="52088"/>
                </a:cubicBezTo>
                <a:cubicBezTo>
                  <a:pt x="452732" y="41534"/>
                  <a:pt x="537633" y="35155"/>
                  <a:pt x="622300" y="26688"/>
                </a:cubicBezTo>
                <a:cubicBezTo>
                  <a:pt x="706967" y="30921"/>
                  <a:pt x="791846" y="32044"/>
                  <a:pt x="876300" y="39388"/>
                </a:cubicBezTo>
                <a:cubicBezTo>
                  <a:pt x="889637" y="40548"/>
                  <a:pt x="901018" y="52450"/>
                  <a:pt x="914400" y="52088"/>
                </a:cubicBezTo>
                <a:cubicBezTo>
                  <a:pt x="1058530" y="48193"/>
                  <a:pt x="1202267" y="35155"/>
                  <a:pt x="1346200" y="26688"/>
                </a:cubicBezTo>
                <a:cubicBezTo>
                  <a:pt x="1462761" y="-12166"/>
                  <a:pt x="1395759" y="-1376"/>
                  <a:pt x="1549400" y="13988"/>
                </a:cubicBezTo>
                <a:cubicBezTo>
                  <a:pt x="1566333" y="22455"/>
                  <a:pt x="1582622" y="32357"/>
                  <a:pt x="1600200" y="39388"/>
                </a:cubicBezTo>
                <a:cubicBezTo>
                  <a:pt x="1625059" y="49332"/>
                  <a:pt x="1676400" y="64788"/>
                  <a:pt x="1676400" y="64788"/>
                </a:cubicBezTo>
                <a:cubicBezTo>
                  <a:pt x="1858433" y="60555"/>
                  <a:pt x="2040589" y="59997"/>
                  <a:pt x="2222500" y="52088"/>
                </a:cubicBezTo>
                <a:cubicBezTo>
                  <a:pt x="2235874" y="51507"/>
                  <a:pt x="2247213" y="39388"/>
                  <a:pt x="2260600" y="39388"/>
                </a:cubicBezTo>
                <a:cubicBezTo>
                  <a:pt x="2410747" y="39388"/>
                  <a:pt x="2545610" y="52555"/>
                  <a:pt x="2692400" y="64788"/>
                </a:cubicBezTo>
                <a:cubicBezTo>
                  <a:pt x="2713567" y="69021"/>
                  <a:pt x="2734959" y="72253"/>
                  <a:pt x="2755900" y="77488"/>
                </a:cubicBezTo>
                <a:cubicBezTo>
                  <a:pt x="2768887" y="80735"/>
                  <a:pt x="2780795" y="87987"/>
                  <a:pt x="2794000" y="90188"/>
                </a:cubicBezTo>
                <a:cubicBezTo>
                  <a:pt x="2806527" y="92276"/>
                  <a:pt x="2819400" y="90188"/>
                  <a:pt x="2832100" y="90188"/>
                </a:cubicBezTo>
              </a:path>
            </a:pathLst>
          </a:custGeom>
          <a:ln w="9525" cmpd="sng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156" y="5593815"/>
            <a:ext cx="8383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Or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magnitude of one vector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times the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magnitude of the second vector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times the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cosine of the angle between the line of the two vectors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15296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32" grpId="0"/>
      <p:bldP spid="29" grpId="0"/>
      <p:bldP spid="2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11.)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956" y="389116"/>
            <a:ext cx="45510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Because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this kind of operation is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used so often in physics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(that is, multiplying the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magnitude of one vector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times the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component of the second vector along the line of the first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), the operation is given a special name and designation.  It is called</a:t>
            </a:r>
            <a:endParaRPr lang="en-US" sz="2400" dirty="0">
              <a:latin typeface="Apple Chancery"/>
              <a:cs typeface="Apple Chancery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099050" y="373241"/>
            <a:ext cx="4267200" cy="1595319"/>
            <a:chOff x="2076450" y="1376481"/>
            <a:chExt cx="4267200" cy="1595319"/>
          </a:xfrm>
        </p:grpSpPr>
        <p:sp>
          <p:nvSpPr>
            <p:cNvPr id="30" name="Rectangle 29"/>
            <p:cNvSpPr/>
            <p:nvPr/>
          </p:nvSpPr>
          <p:spPr>
            <a:xfrm>
              <a:off x="2076450" y="2543855"/>
              <a:ext cx="4267200" cy="127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46350" y="1974018"/>
              <a:ext cx="635000" cy="569837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3187700" y="1486813"/>
              <a:ext cx="1549400" cy="7435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4108450" y="1376481"/>
            <a:ext cx="225425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5" name="Equation" r:id="rId3" imgW="139700" imgH="152400" progId="Equation.DSMT4">
                    <p:embed/>
                  </p:oleObj>
                </mc:Choice>
                <mc:Fallback>
                  <p:oleObj name="Equation" r:id="rId3" imgW="139700" imgH="152400" progId="Equation.DSMT4">
                    <p:embed/>
                    <p:pic>
                      <p:nvPicPr>
                        <p:cNvPr id="37" name="Object 3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08450" y="1376481"/>
                          <a:ext cx="225425" cy="246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Straight Arrow Connector 4"/>
            <p:cNvCxnSpPr/>
            <p:nvPr/>
          </p:nvCxnSpPr>
          <p:spPr>
            <a:xfrm>
              <a:off x="2838450" y="2895600"/>
              <a:ext cx="2752725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825875" y="2832100"/>
              <a:ext cx="584200" cy="139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3187700" y="2230398"/>
              <a:ext cx="1549400" cy="1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737100" y="1486813"/>
              <a:ext cx="0" cy="743586"/>
            </a:xfrm>
            <a:prstGeom prst="straightConnector1">
              <a:avLst/>
            </a:prstGeom>
            <a:ln w="38100" cmpd="sng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3406775" y="2203450"/>
            <a:ext cx="1168400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6" name="Equation" r:id="rId5" imgW="723900" imgH="228600" progId="Equation.DSMT4">
                    <p:embed/>
                  </p:oleObj>
                </mc:Choice>
                <mc:Fallback>
                  <p:oleObj name="Equation" r:id="rId5" imgW="723900" imgH="228600" progId="Equation.DSMT4">
                    <p:embed/>
                    <p:pic>
                      <p:nvPicPr>
                        <p:cNvPr id="25" name="Object 2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406775" y="2203450"/>
                          <a:ext cx="1168400" cy="3698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4800600" y="1692275"/>
            <a:ext cx="1166812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7" name="Equation" r:id="rId7" imgW="723900" imgH="203200" progId="Equation.DSMT4">
                    <p:embed/>
                  </p:oleObj>
                </mc:Choice>
                <mc:Fallback>
                  <p:oleObj name="Equation" r:id="rId7" imgW="723900" imgH="203200" progId="Equation.DSMT4">
                    <p:embed/>
                    <p:pic>
                      <p:nvPicPr>
                        <p:cNvPr id="26" name="Object 2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800600" y="1692275"/>
                          <a:ext cx="1166812" cy="328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/>
          </p:nvGraphicFramePr>
          <p:xfrm>
            <a:off x="3723481" y="1957387"/>
            <a:ext cx="204787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8" name="Equation" r:id="rId9" imgW="127000" imgH="177800" progId="Equation.DSMT4">
                    <p:embed/>
                  </p:oleObj>
                </mc:Choice>
                <mc:Fallback>
                  <p:oleObj name="Equation" r:id="rId9" imgW="127000" imgH="177800" progId="Equation.DSMT4">
                    <p:embed/>
                    <p:pic>
                      <p:nvPicPr>
                        <p:cNvPr id="27" name="Object 2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723481" y="1957387"/>
                          <a:ext cx="204787" cy="2873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Freeform 14"/>
            <p:cNvSpPr/>
            <p:nvPr/>
          </p:nvSpPr>
          <p:spPr>
            <a:xfrm>
              <a:off x="3568700" y="2044700"/>
              <a:ext cx="89004" cy="177800"/>
            </a:xfrm>
            <a:custGeom>
              <a:avLst/>
              <a:gdLst>
                <a:gd name="connsiteX0" fmla="*/ 0 w 89004"/>
                <a:gd name="connsiteY0" fmla="*/ 0 h 177800"/>
                <a:gd name="connsiteX1" fmla="*/ 76200 w 89004"/>
                <a:gd name="connsiteY1" fmla="*/ 76200 h 177800"/>
                <a:gd name="connsiteX2" fmla="*/ 88900 w 89004"/>
                <a:gd name="connsiteY2" fmla="*/ 177800 h 17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004" h="177800">
                  <a:moveTo>
                    <a:pt x="0" y="0"/>
                  </a:moveTo>
                  <a:cubicBezTo>
                    <a:pt x="30691" y="23283"/>
                    <a:pt x="61383" y="46567"/>
                    <a:pt x="76200" y="76200"/>
                  </a:cubicBezTo>
                  <a:cubicBezTo>
                    <a:pt x="91017" y="105833"/>
                    <a:pt x="88900" y="177800"/>
                    <a:pt x="88900" y="177800"/>
                  </a:cubicBezTo>
                </a:path>
              </a:pathLst>
            </a:cu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27438" y="2833687"/>
          <a:ext cx="10160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11" imgW="609600" imgH="190500" progId="Equation.DSMT4">
                  <p:embed/>
                </p:oleObj>
              </mc:Choice>
              <mc:Fallback>
                <p:oleObj name="Equation" r:id="rId11" imgW="609600" imgH="19050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27438" y="2833687"/>
                        <a:ext cx="1016000" cy="319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74956" y="3152774"/>
            <a:ext cx="86150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This is not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as spooky as it looks.  It is just a mathematical operation.  The point is that the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dot product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between a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force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displacement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tells you something about how that force is motivating the body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change its motion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956" y="2333486"/>
            <a:ext cx="871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DOT PRODUCT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and it’s use allows us to write out the work relationship as: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013575" y="1714500"/>
          <a:ext cx="204788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13" imgW="127000" imgH="190500" progId="Equation.DSMT4">
                  <p:embed/>
                </p:oleObj>
              </mc:Choice>
              <mc:Fallback>
                <p:oleObj name="Equation" r:id="rId13" imgW="127000" imgH="1905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13575" y="1714500"/>
                        <a:ext cx="204788" cy="30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9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 Orientation means nothing  - it’s the relationship </a:t>
            </a:r>
            <a:r>
              <a:rPr lang="en-US" altLang="en-US" u="sng" dirty="0">
                <a:solidFill>
                  <a:srgbClr val="000000"/>
                </a:solidFill>
              </a:rPr>
              <a:t>between</a:t>
            </a:r>
            <a:r>
              <a:rPr lang="en-US" altLang="en-US" dirty="0">
                <a:solidFill>
                  <a:srgbClr val="000000"/>
                </a:solidFill>
              </a:rPr>
              <a:t> the vectors that matters!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5400" y="2667000"/>
            <a:ext cx="1676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1899746" y="2324810"/>
            <a:ext cx="1432112" cy="1947672"/>
            <a:chOff x="1295400" y="1676400"/>
            <a:chExt cx="1905000" cy="25908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752600" y="2133600"/>
              <a:ext cx="1447800" cy="213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 flipV="1">
              <a:off x="1295400" y="1676400"/>
              <a:ext cx="457200" cy="259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9"/>
          <p:cNvGrpSpPr>
            <a:grpSpLocks noChangeAspect="1"/>
          </p:cNvGrpSpPr>
          <p:nvPr/>
        </p:nvGrpSpPr>
        <p:grpSpPr bwMode="auto">
          <a:xfrm rot="6518815">
            <a:off x="1264428" y="4277047"/>
            <a:ext cx="1432112" cy="1947672"/>
            <a:chOff x="912" y="1152"/>
            <a:chExt cx="1200" cy="1632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1200" y="1440"/>
              <a:ext cx="912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 flipV="1">
              <a:off x="912" y="1152"/>
              <a:ext cx="288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2"/>
          <p:cNvGrpSpPr>
            <a:grpSpLocks noChangeAspect="1"/>
          </p:cNvGrpSpPr>
          <p:nvPr/>
        </p:nvGrpSpPr>
        <p:grpSpPr bwMode="auto">
          <a:xfrm rot="9820613">
            <a:off x="3821920" y="3421897"/>
            <a:ext cx="1432112" cy="1947672"/>
            <a:chOff x="912" y="1152"/>
            <a:chExt cx="1200" cy="1632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1200" y="1440"/>
              <a:ext cx="912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 flipV="1">
              <a:off x="912" y="1152"/>
              <a:ext cx="288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4" name="Straight Connector 23"/>
          <p:cNvCxnSpPr>
            <a:stCxn id="7" idx="1"/>
          </p:cNvCxnSpPr>
          <p:nvPr/>
        </p:nvCxnSpPr>
        <p:spPr>
          <a:xfrm>
            <a:off x="1899746" y="2324810"/>
            <a:ext cx="1782938" cy="12217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524000" y="4866714"/>
            <a:ext cx="1567264" cy="12204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12"/>
          <p:cNvGrpSpPr>
            <a:grpSpLocks noChangeAspect="1"/>
          </p:cNvGrpSpPr>
          <p:nvPr/>
        </p:nvGrpSpPr>
        <p:grpSpPr bwMode="auto">
          <a:xfrm rot="3161111">
            <a:off x="6064359" y="4552417"/>
            <a:ext cx="1432112" cy="1947672"/>
            <a:chOff x="912" y="1152"/>
            <a:chExt cx="1200" cy="1632"/>
          </a:xfrm>
        </p:grpSpPr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1200" y="1440"/>
              <a:ext cx="912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 flipH="1" flipV="1">
              <a:off x="912" y="1152"/>
              <a:ext cx="288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7" name="Straight Connector 36"/>
          <p:cNvCxnSpPr/>
          <p:nvPr/>
        </p:nvCxnSpPr>
        <p:spPr>
          <a:xfrm rot="14940498" flipH="1">
            <a:off x="6176231" y="4663704"/>
            <a:ext cx="1683799" cy="8288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12"/>
          <p:cNvGrpSpPr>
            <a:grpSpLocks noChangeAspect="1"/>
          </p:cNvGrpSpPr>
          <p:nvPr/>
        </p:nvGrpSpPr>
        <p:grpSpPr bwMode="auto">
          <a:xfrm rot="15517232">
            <a:off x="6176366" y="1627511"/>
            <a:ext cx="1432112" cy="1947672"/>
            <a:chOff x="912" y="1152"/>
            <a:chExt cx="1200" cy="1632"/>
          </a:xfrm>
        </p:grpSpPr>
        <p:sp>
          <p:nvSpPr>
            <p:cNvPr id="40" name="Line 13"/>
            <p:cNvSpPr>
              <a:spLocks noChangeShapeType="1"/>
            </p:cNvSpPr>
            <p:nvPr/>
          </p:nvSpPr>
          <p:spPr bwMode="auto">
            <a:xfrm flipV="1">
              <a:off x="1200" y="1440"/>
              <a:ext cx="912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 flipH="1" flipV="1">
              <a:off x="912" y="1152"/>
              <a:ext cx="288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2" name="Straight Connector 41"/>
          <p:cNvCxnSpPr/>
          <p:nvPr/>
        </p:nvCxnSpPr>
        <p:spPr>
          <a:xfrm rot="5696619" flipH="1">
            <a:off x="5655714" y="2477466"/>
            <a:ext cx="1683799" cy="8288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041295" y="4354468"/>
            <a:ext cx="1683799" cy="8288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1189520" y="2494024"/>
            <a:ext cx="6408339" cy="3378875"/>
            <a:chOff x="1189520" y="2494024"/>
            <a:chExt cx="6408339" cy="3378875"/>
          </a:xfrm>
        </p:grpSpPr>
        <p:grpSp>
          <p:nvGrpSpPr>
            <p:cNvPr id="55" name="Group 54"/>
            <p:cNvGrpSpPr/>
            <p:nvPr/>
          </p:nvGrpSpPr>
          <p:grpSpPr>
            <a:xfrm>
              <a:off x="1189520" y="2494024"/>
              <a:ext cx="6408339" cy="3340775"/>
              <a:chOff x="1189520" y="2494024"/>
              <a:chExt cx="6408339" cy="3340775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1189520" y="3090705"/>
                <a:ext cx="4135039" cy="2744094"/>
                <a:chOff x="1189520" y="3090705"/>
                <a:chExt cx="4135039" cy="2744094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1189520" y="3090705"/>
                  <a:ext cx="1874272" cy="2744094"/>
                  <a:chOff x="1189520" y="3090705"/>
                  <a:chExt cx="1874272" cy="2744094"/>
                </a:xfrm>
              </p:grpSpPr>
              <p:sp>
                <p:nvSpPr>
                  <p:cNvPr id="46" name="Line 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43453" y="3090705"/>
                    <a:ext cx="820339" cy="1181775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Line 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89520" y="4653024"/>
                    <a:ext cx="820339" cy="1181775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scene3d>
                    <a:camera prst="orthographicFront">
                      <a:rot lat="0" lon="0" rev="15120000"/>
                    </a:camera>
                    <a:lightRig rig="threePt" dir="t"/>
                  </a:scene3d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504220" y="3497324"/>
                  <a:ext cx="820339" cy="118177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scene3d>
                  <a:camera prst="orthographicFront">
                    <a:rot lat="0" lon="0" rev="14520000"/>
                  </a:camera>
                  <a:lightRig rig="threePt" dir="t"/>
                </a:scene3d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0" name="Line 4"/>
              <p:cNvSpPr>
                <a:spLocks noChangeShapeType="1"/>
              </p:cNvSpPr>
              <p:nvPr/>
            </p:nvSpPr>
            <p:spPr bwMode="auto">
              <a:xfrm flipV="1">
                <a:off x="6777520" y="2494024"/>
                <a:ext cx="820339" cy="118177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scene3d>
                <a:camera prst="orthographicFront">
                  <a:rot lat="0" lon="0" rev="8820000"/>
                </a:camera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Line 4"/>
            <p:cNvSpPr>
              <a:spLocks noChangeShapeType="1"/>
            </p:cNvSpPr>
            <p:nvPr/>
          </p:nvSpPr>
          <p:spPr bwMode="auto">
            <a:xfrm flipV="1">
              <a:off x="5863120" y="4691124"/>
              <a:ext cx="820339" cy="11817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scene3d>
              <a:camera prst="orthographicFront">
                <a:rot lat="0" lon="0" rev="2112000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84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as a scalar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9119"/>
                <a:ext cx="82296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Work is a scalar, so it has no associated direction, as we saw in the previous slide. However, it </a:t>
                </a:r>
                <a:r>
                  <a:rPr lang="en-US" u="sng" dirty="0"/>
                  <a:t>can</a:t>
                </a:r>
                <a:r>
                  <a:rPr lang="en-US" dirty="0"/>
                  <a:t> be positive or negative.</a:t>
                </a:r>
              </a:p>
              <a:p>
                <a:r>
                  <a:rPr lang="en-US" dirty="0"/>
                  <a:t>Work </a:t>
                </a:r>
                <a:r>
                  <a:rPr lang="en-US" u="sng" dirty="0"/>
                  <a:t>only</a:t>
                </a:r>
                <a:r>
                  <a:rPr lang="en-US" dirty="0"/>
                  <a:t> depends on force and displacement, and the angle between those vectors. Usually, this becomes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𝑊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</a:rPr>
                      <m:t>𝐹𝑑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</m:oMath>
                </a14:m>
                <a:r>
                  <a:rPr lang="en-US" dirty="0"/>
                  <a:t> is the angle between F and d (see triangle two slides back).</a:t>
                </a:r>
              </a:p>
              <a:p>
                <a:pPr lvl="1"/>
                <a:r>
                  <a:rPr lang="en-US" dirty="0"/>
                  <a:t>If F and d are parallel, what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If F and d are perpendicular, what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?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If F and d are in opposite directions, what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>
                        <a:latin typeface="Cambria Math" charset="0"/>
                        <a:ea typeface="Cambria Math" charset="0"/>
                        <a:cs typeface="Cambria Math" charset="0"/>
                      </a:rPr>
                      <m:t>?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9119"/>
                <a:ext cx="8229600" cy="4525963"/>
              </a:xfrm>
              <a:blipFill>
                <a:blip r:embed="rId2"/>
                <a:stretch>
                  <a:fillRect l="-926" t="-1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48290" y="3214652"/>
                <a:ext cx="61511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 charset="0"/>
                        <a:ea typeface="Palatino Linotype" charset="0"/>
                        <a:cs typeface="Palatino Linotype" charset="0"/>
                      </a:rPr>
                      <m:t>𝜃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= 0</a:t>
                </a:r>
                <a:r>
                  <a:rPr lang="en-US" baseline="30000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o</a:t>
                </a:r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so cos(0) = 1, and the entire force goes into doing work </a:t>
                </a:r>
                <a:r>
                  <a:rPr lang="mr-IN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–</a:t>
                </a:r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the object’s energy increases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290" y="3214652"/>
                <a:ext cx="6151110" cy="646331"/>
              </a:xfrm>
              <a:prstGeom prst="rect">
                <a:avLst/>
              </a:prstGeom>
              <a:blipFill>
                <a:blip r:embed="rId3"/>
                <a:stretch>
                  <a:fillRect l="-825" t="-192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48290" y="4184070"/>
                <a:ext cx="54399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 charset="0"/>
                        <a:ea typeface="Palatino Linotype" charset="0"/>
                        <a:cs typeface="Palatino Linotype" charset="0"/>
                      </a:rPr>
                      <m:t>𝜃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= 90</a:t>
                </a:r>
                <a:r>
                  <a:rPr lang="en-US" baseline="30000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o</a:t>
                </a:r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so cos(90) = 0, and that force does no work. </a:t>
                </a:r>
                <a:r>
                  <a:rPr lang="en-US" i="1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This is a major concept that you need to know!</a:t>
                </a:r>
                <a:endParaRPr lang="en-US" dirty="0">
                  <a:solidFill>
                    <a:schemeClr val="accent1"/>
                  </a:solidFill>
                  <a:latin typeface="Palatino Linotype" charset="0"/>
                  <a:ea typeface="Palatino Linotype" charset="0"/>
                  <a:cs typeface="Palatino Linotype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290" y="4184070"/>
                <a:ext cx="5439910" cy="646331"/>
              </a:xfrm>
              <a:prstGeom prst="rect">
                <a:avLst/>
              </a:prstGeom>
              <a:blipFill>
                <a:blip r:embed="rId4"/>
                <a:stretch>
                  <a:fillRect l="-932" t="-192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8290" y="5501916"/>
                <a:ext cx="54399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 charset="0"/>
                        <a:ea typeface="Palatino Linotype" charset="0"/>
                        <a:cs typeface="Palatino Linotype" charset="0"/>
                      </a:rPr>
                      <m:t>𝜃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= 180</a:t>
                </a:r>
                <a:r>
                  <a:rPr lang="en-US" baseline="30000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o</a:t>
                </a:r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so cos(180) = -1, and that force does </a:t>
                </a:r>
                <a:r>
                  <a:rPr lang="en-US" u="sng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negative work</a:t>
                </a:r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</a:t>
                </a:r>
                <a:r>
                  <a:rPr lang="mr-IN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–</a:t>
                </a:r>
                <a:r>
                  <a:rPr lang="en-US" dirty="0">
                    <a:solidFill>
                      <a:schemeClr val="accent1"/>
                    </a:solidFill>
                    <a:latin typeface="Palatino Linotype" charset="0"/>
                    <a:ea typeface="Palatino Linotype" charset="0"/>
                    <a:cs typeface="Palatino Linotype" charset="0"/>
                  </a:rPr>
                  <a:t> the object’s energy decreases</a:t>
                </a:r>
                <a:endParaRPr lang="en-US" u="sng" dirty="0">
                  <a:solidFill>
                    <a:schemeClr val="accent1"/>
                  </a:solidFill>
                  <a:latin typeface="Palatino Linotype" charset="0"/>
                  <a:ea typeface="Palatino Linotype" charset="0"/>
                  <a:cs typeface="Palatino Linotype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290" y="5501916"/>
                <a:ext cx="5439910" cy="646331"/>
              </a:xfrm>
              <a:prstGeom prst="rect">
                <a:avLst/>
              </a:prstGeom>
              <a:blipFill>
                <a:blip r:embed="rId5"/>
                <a:stretch>
                  <a:fillRect l="-932" t="-192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85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concept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331"/>
            <a:ext cx="8229600" cy="4525963"/>
          </a:xfrm>
        </p:spPr>
        <p:txBody>
          <a:bodyPr/>
          <a:lstStyle/>
          <a:p>
            <a:r>
              <a:rPr lang="en-US" dirty="0"/>
              <a:t>  In which case is work being done? Is that work + or -?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Carrying a bucket horizontally at constant velocity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Holding a heavy bag motionless while waiting for the bus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Lifting a box from the ground to a table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Pushing against a wall for an hour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9701" y="2326581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No work </a:t>
            </a:r>
            <a:r>
              <a:rPr lang="mr-IN" sz="1600" dirty="0">
                <a:solidFill>
                  <a:schemeClr val="accent1"/>
                </a:solidFill>
              </a:rPr>
              <a:t>–</a:t>
            </a:r>
            <a:r>
              <a:rPr lang="en-US" sz="1600" dirty="0">
                <a:solidFill>
                  <a:schemeClr val="accent1"/>
                </a:solidFill>
              </a:rPr>
              <a:t> gravity and applied force are perpendicular to displacement (and velocity is unchanged)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9701" y="3390846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No work </a:t>
            </a:r>
            <a:r>
              <a:rPr lang="mr-IN" sz="1600" dirty="0">
                <a:solidFill>
                  <a:schemeClr val="accent1"/>
                </a:solidFill>
              </a:rPr>
              <a:t>–</a:t>
            </a:r>
            <a:r>
              <a:rPr lang="en-US" sz="1600" dirty="0">
                <a:solidFill>
                  <a:schemeClr val="accent1"/>
                </a:solidFill>
              </a:rPr>
              <a:t> bag is not displaced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9701" y="4342712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Positive work is done by person as they lift upwards and the box displaces upwards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9701" y="5361881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No work </a:t>
            </a:r>
            <a:r>
              <a:rPr lang="mr-IN" sz="1600" dirty="0">
                <a:solidFill>
                  <a:schemeClr val="accent1"/>
                </a:solidFill>
              </a:rPr>
              <a:t>–</a:t>
            </a:r>
            <a:r>
              <a:rPr lang="en-US" sz="1600" dirty="0">
                <a:solidFill>
                  <a:schemeClr val="accent1"/>
                </a:solidFill>
              </a:rPr>
              <a:t> wall does not move. You might get really tired, but you do no work on the wall.</a:t>
            </a:r>
          </a:p>
        </p:txBody>
      </p:sp>
    </p:spTree>
    <p:extLst>
      <p:ext uri="{BB962C8B-B14F-4D97-AF65-F5344CB8AC3E}">
        <p14:creationId xmlns:p14="http://schemas.microsoft.com/office/powerpoint/2010/main" val="18350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16.)</a:t>
            </a: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2662238" y="1011238"/>
          <a:ext cx="28098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3" imgW="1739900" imgH="254000" progId="Equation.DSMT4">
                  <p:embed/>
                </p:oleObj>
              </mc:Choice>
              <mc:Fallback>
                <p:oleObj name="Equation" r:id="rId3" imgW="1739900" imgH="25400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2238" y="1011238"/>
                        <a:ext cx="280987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288423" y="327740"/>
            <a:ext cx="850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How about a dot product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if the vectors are in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unit vector notation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?  In that case: 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4923" y="1898650"/>
            <a:ext cx="8201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Justification:</a:t>
            </a:r>
            <a:endParaRPr lang="en-US" sz="2000" dirty="0">
              <a:latin typeface="Apple Chancery"/>
              <a:cs typeface="Apple Chancery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8423" y="1423988"/>
            <a:ext cx="8201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which is to say,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the sum of the products of like component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7723" y="2566988"/>
            <a:ext cx="76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Let </a:t>
            </a:r>
            <a:endParaRPr lang="en-US" sz="2000" dirty="0">
              <a:latin typeface="Apple Chancery"/>
              <a:cs typeface="Apple Chancery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543050" y="2544763"/>
          <a:ext cx="20716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5" imgW="1282700" imgH="266700" progId="Equation.DSMT4">
                  <p:embed/>
                </p:oleObj>
              </mc:Choice>
              <mc:Fallback>
                <p:oleObj name="Equation" r:id="rId5" imgW="1282700" imgH="2667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3050" y="2544763"/>
                        <a:ext cx="2071688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614738" y="2545318"/>
            <a:ext cx="613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endParaRPr lang="en-US" sz="2000" dirty="0">
              <a:latin typeface="Apple Chancery"/>
              <a:cs typeface="Apple Chancery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200525" y="2576790"/>
          <a:ext cx="19494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Equation" r:id="rId7" imgW="1206500" imgH="266700" progId="Equation.DSMT4">
                  <p:embed/>
                </p:oleObj>
              </mc:Choice>
              <mc:Fallback>
                <p:oleObj name="Equation" r:id="rId7" imgW="1206500" imgH="26670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00525" y="2576790"/>
                        <a:ext cx="1949450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036763" y="3010177"/>
          <a:ext cx="43497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Equation" r:id="rId9" imgW="2692400" imgH="571500" progId="Equation.DSMT4">
                  <p:embed/>
                </p:oleObj>
              </mc:Choice>
              <mc:Fallback>
                <p:oleObj name="Equation" r:id="rId9" imgW="2692400" imgH="57150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36763" y="3010177"/>
                        <a:ext cx="4349750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996951" y="3913464"/>
            <a:ext cx="7931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Notice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like-terms stay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and the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off-terms go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away, so extrapolating: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2546350" y="4412872"/>
          <a:ext cx="28098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Equation" r:id="rId11" imgW="1739900" imgH="254000" progId="Equation.DSMT4">
                  <p:embed/>
                </p:oleObj>
              </mc:Choice>
              <mc:Fallback>
                <p:oleObj name="Equation" r:id="rId11" imgW="1739900" imgH="25400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6350" y="4412872"/>
                        <a:ext cx="280987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288423" y="5020506"/>
            <a:ext cx="8201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Example: </a:t>
            </a:r>
            <a:r>
              <a:rPr lang="en-US" sz="2000" dirty="0">
                <a:latin typeface="Times New Roman"/>
                <a:cs typeface="Times New Roman"/>
              </a:rPr>
              <a:t>if</a:t>
            </a:r>
            <a:endParaRPr lang="en-US" sz="2000" dirty="0">
              <a:latin typeface="Apple Chancery"/>
              <a:cs typeface="Apple Chancery"/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130425" y="5130800"/>
          <a:ext cx="178593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Equation" r:id="rId12" imgW="1104900" imgH="241300" progId="Equation.DSMT4">
                  <p:embed/>
                </p:oleObj>
              </mc:Choice>
              <mc:Fallback>
                <p:oleObj name="Equation" r:id="rId12" imgW="1104900" imgH="24130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30425" y="5130800"/>
                        <a:ext cx="1785938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4491038" y="5130800"/>
          <a:ext cx="17430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14" imgW="1079500" imgH="241300" progId="Equation.DSMT4">
                  <p:embed/>
                </p:oleObj>
              </mc:Choice>
              <mc:Fallback>
                <p:oleObj name="Equation" r:id="rId14" imgW="1079500" imgH="24130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91038" y="5130800"/>
                        <a:ext cx="1743075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915278" y="5118100"/>
            <a:ext cx="613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endParaRPr lang="en-US" sz="2000" dirty="0">
              <a:latin typeface="Apple Chancery"/>
              <a:cs typeface="Apple Chancery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2376488" y="5634038"/>
          <a:ext cx="34861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Equation" r:id="rId16" imgW="2159000" imgH="431800" progId="Equation.DSMT4">
                  <p:embed/>
                </p:oleObj>
              </mc:Choice>
              <mc:Fallback>
                <p:oleObj name="Equation" r:id="rId16" imgW="2159000" imgH="43180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76488" y="5634038"/>
                        <a:ext cx="3486150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4737237" y="3510441"/>
            <a:ext cx="501650" cy="445886"/>
          </a:xfrm>
          <a:prstGeom prst="line">
            <a:avLst/>
          </a:prstGeom>
          <a:ln w="952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238887" y="3338990"/>
          <a:ext cx="165237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Equation" r:id="rId18" imgW="127000" imgH="152400" progId="Equation.DSMT4">
                  <p:embed/>
                </p:oleObj>
              </mc:Choice>
              <mc:Fallback>
                <p:oleObj name="Equation" r:id="rId18" imgW="127000" imgH="152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238887" y="3338990"/>
                        <a:ext cx="165237" cy="20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3302137" y="3520242"/>
            <a:ext cx="501650" cy="445886"/>
          </a:xfrm>
          <a:prstGeom prst="line">
            <a:avLst/>
          </a:prstGeom>
          <a:ln w="952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819525" y="3348038"/>
          <a:ext cx="131763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20" imgW="101600" imgH="152400" progId="Equation.DSMT4">
                  <p:embed/>
                </p:oleObj>
              </mc:Choice>
              <mc:Fallback>
                <p:oleObj name="Equation" r:id="rId20" imgW="101600" imgH="1524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819525" y="3348038"/>
                        <a:ext cx="131763" cy="20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48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2" grpId="0"/>
      <p:bldP spid="38" grpId="0"/>
      <p:bldP spid="41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8" y="856298"/>
            <a:ext cx="8754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pple Chancery"/>
                <a:cs typeface="Apple Chancery"/>
              </a:rPr>
              <a:t>T</a:t>
            </a:r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he Island Series: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1.)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6258" y="1514267"/>
            <a:ext cx="832294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You have been kidnapped by a crazed physics nerd and left on an island with twenty-four hours to solve the following problem.  Solve the problem and you get to leave.  Don’t solve the problem and you don’t.</a:t>
            </a:r>
          </a:p>
          <a:p>
            <a:endParaRPr lang="en-US" sz="2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800" dirty="0">
                <a:solidFill>
                  <a:srgbClr val="0000FF"/>
                </a:solidFill>
                <a:latin typeface="Apple Chancery"/>
                <a:cs typeface="Apple Chancery"/>
              </a:rPr>
              <a:t>The problem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:  </a:t>
            </a:r>
            <a:r>
              <a:rPr lang="en-US" sz="2000" dirty="0">
                <a:latin typeface="Times New Roman"/>
                <a:cs typeface="Times New Roman"/>
              </a:rPr>
              <a:t>You are told that a mass will be accelerated, and the question will be, “Will the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velocity change</a:t>
            </a:r>
            <a:r>
              <a:rPr lang="en-US" sz="2000" dirty="0">
                <a:latin typeface="Times New Roman"/>
                <a:cs typeface="Times New Roman"/>
              </a:rPr>
              <a:t> be relatively big or relatively small.”    You respond with a, “What the hell, how should I know,” at which time your captor says, “Oh, yeah, OK, well, I’ll let you ask two questions before giving your answer, but not “is the velocity change big or small” . . . and know that I (the captor) had a bad experience with kinematics when young and any allusion to that approach will outrage me.”  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What two questions should you ask? 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485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6" y="1083099"/>
            <a:ext cx="852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What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does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49E0"/>
                </a:solidFill>
                <a:latin typeface="Times New Roman"/>
                <a:cs typeface="Times New Roman"/>
              </a:rPr>
              <a:t>govern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how much </a:t>
            </a:r>
            <a:r>
              <a:rPr lang="en-US" sz="2000" i="1" dirty="0">
                <a:solidFill>
                  <a:srgbClr val="0049E0"/>
                </a:solidFill>
                <a:latin typeface="Times New Roman"/>
                <a:cs typeface="Times New Roman"/>
              </a:rPr>
              <a:t>velocity change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 body experiences under the influence of a force?  The two parameters that will matter are: 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43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pple Chancery"/>
                <a:cs typeface="Apple Chancery"/>
              </a:rPr>
              <a:t>Solution to Island Problem</a:t>
            </a:r>
            <a:endParaRPr lang="en-US" sz="36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2.)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156" y="2109997"/>
            <a:ext cx="817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 magnitude of the force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(the bigger the force, the larger the velocity change will likely be); and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156" y="3030807"/>
            <a:ext cx="817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 distance over which the force acts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(the farther the force acts, the more the body will pick up speed);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956" y="4010765"/>
            <a:ext cx="852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Except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there is a problem with this as stated.  We will take a look at what it is shortly.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73245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956" y="5266896"/>
            <a:ext cx="8754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We are now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ready to look at the world from a completely different perspective, one in which a system’s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energy content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is the key.  It will begin with a definition, that of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work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from which all else will follow.  First, though, some non-AP related exotica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970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Apple Chancery"/>
                <a:cs typeface="Apple Chancery"/>
              </a:rPr>
              <a:t>CHAPTER  7:</a:t>
            </a:r>
          </a:p>
          <a:p>
            <a:pPr algn="ctr"/>
            <a:r>
              <a:rPr lang="en-US" sz="4000" dirty="0">
                <a:solidFill>
                  <a:srgbClr val="0000FF"/>
                </a:solidFill>
                <a:latin typeface="Apple Chancery"/>
                <a:cs typeface="Apple Chancery"/>
              </a:rPr>
              <a:t>Work and Energy</a:t>
            </a:r>
            <a:endParaRPr lang="en-US" sz="2800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3.)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956" y="1456896"/>
            <a:ext cx="875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To date,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you have seen two approaches to problem-solving in this class: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2156" y="2030821"/>
            <a:ext cx="81705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1.) Kinematics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says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: that if a body’s acceleration is constant, look to see what information you are given, look to see what you are trying to determine, then find a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kinematic equation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that has everything you know along with what you are trying to determine.  I call it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idiot physics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because you can be an idiot and do just fine with it.  All it really is is pattern recognition.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156" y="3700931"/>
            <a:ext cx="81705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2.) Newton’s Laws say: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if a body experiences a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net force along some line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that force will be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proportional to the acceleration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of the body along that line with the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proportionality constant being the body’s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mass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It is a considerably more powerful approach than kinematics as considerably less information is required to make it work.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89666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6" y="1438699"/>
            <a:ext cx="852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You are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out in space and you give a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1.00000 kg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object a push with a constant force.  What changes? 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43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pple Chancery"/>
                <a:cs typeface="Apple Chancery"/>
              </a:rPr>
              <a:t>What is Energy?</a:t>
            </a:r>
            <a:endParaRPr lang="en-US" sz="36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4.)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156" y="2287797"/>
            <a:ext cx="817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 acceleration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won’t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change as the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force is constant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but 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velocity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will; time will;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momentum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will;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position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will.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156" y="2967307"/>
            <a:ext cx="8170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There is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one other things that will change in this case, though not by any amount that you will notice.  The body’s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mass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will change (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remember,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mass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is a relative measure of a body’s inertia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955" y="4480665"/>
            <a:ext cx="852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In fact,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 velocity/mass breakdown for your 1.0000 kg mass object is found on the next slide;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1300" y="5638800"/>
            <a:ext cx="5842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7356" y="894396"/>
            <a:ext cx="8373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(this is not an AP-related topic)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7430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657" y="293800"/>
            <a:ext cx="141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velocity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5.)</a:t>
            </a:r>
          </a:p>
        </p:txBody>
      </p:sp>
      <p:sp>
        <p:nvSpPr>
          <p:cNvPr id="6" name="Rectangle 5"/>
          <p:cNvSpPr/>
          <p:nvPr/>
        </p:nvSpPr>
        <p:spPr>
          <a:xfrm>
            <a:off x="4051300" y="5638800"/>
            <a:ext cx="5842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30319" y="914400"/>
          <a:ext cx="8210362" cy="41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4927600" imgH="2501900" progId="Equation.DSMT4">
                  <p:embed/>
                </p:oleObj>
              </mc:Choice>
              <mc:Fallback>
                <p:oleObj name="Equation" r:id="rId3" imgW="4927600" imgH="25019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19" y="914400"/>
                        <a:ext cx="8210362" cy="416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13657" y="293800"/>
            <a:ext cx="141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mass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255" y="5363001"/>
            <a:ext cx="86404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Apparently,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putting energy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into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a system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lang="en-US" sz="2000" dirty="0">
                <a:solidFill>
                  <a:srgbClr val="008000"/>
                </a:solidFill>
                <a:latin typeface="Times New Roman"/>
                <a:cs typeface="Times New Roman"/>
              </a:rPr>
              <a:t>low velocities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shows itself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changing the body’s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energy of motion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(it’s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kinetic 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) whereas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putting energy into a system </a:t>
            </a:r>
            <a:r>
              <a:rPr lang="en-US" sz="2000" dirty="0">
                <a:solidFill>
                  <a:srgbClr val="008000"/>
                </a:solidFill>
                <a:latin typeface="Times New Roman"/>
                <a:cs typeface="Times New Roman"/>
              </a:rPr>
              <a:t>at velocities close to the speed of light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changes the body’s mass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D4314D-6D9E-E84F-8A47-12483A15FCCA}"/>
              </a:ext>
            </a:extLst>
          </p:cNvPr>
          <p:cNvSpPr/>
          <p:nvPr/>
        </p:nvSpPr>
        <p:spPr>
          <a:xfrm>
            <a:off x="3936380" y="1315844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D14E9E-786D-EC46-84B5-6424AD2AD625}"/>
              </a:ext>
            </a:extLst>
          </p:cNvPr>
          <p:cNvSpPr/>
          <p:nvPr/>
        </p:nvSpPr>
        <p:spPr>
          <a:xfrm>
            <a:off x="3880416" y="1706137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6378DF-16D7-FB42-831F-3B485AEA158C}"/>
              </a:ext>
            </a:extLst>
          </p:cNvPr>
          <p:cNvSpPr/>
          <p:nvPr/>
        </p:nvSpPr>
        <p:spPr>
          <a:xfrm>
            <a:off x="3824452" y="2096430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8E1B70-1C8B-BF4E-9BBB-520C371B4A39}"/>
              </a:ext>
            </a:extLst>
          </p:cNvPr>
          <p:cNvSpPr/>
          <p:nvPr/>
        </p:nvSpPr>
        <p:spPr>
          <a:xfrm>
            <a:off x="3768488" y="2486723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D202E4-1910-A34A-B3BA-1ED18F146684}"/>
              </a:ext>
            </a:extLst>
          </p:cNvPr>
          <p:cNvSpPr/>
          <p:nvPr/>
        </p:nvSpPr>
        <p:spPr>
          <a:xfrm>
            <a:off x="3712524" y="2877016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662AAC-9898-4A42-A0E1-A8B2FDC40423}"/>
              </a:ext>
            </a:extLst>
          </p:cNvPr>
          <p:cNvSpPr/>
          <p:nvPr/>
        </p:nvSpPr>
        <p:spPr>
          <a:xfrm>
            <a:off x="3656560" y="3267309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8F9433-18CD-C441-8DA7-EF10FC99ED66}"/>
              </a:ext>
            </a:extLst>
          </p:cNvPr>
          <p:cNvSpPr/>
          <p:nvPr/>
        </p:nvSpPr>
        <p:spPr>
          <a:xfrm>
            <a:off x="3600596" y="3657602"/>
            <a:ext cx="3212799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BED515-292D-A846-BF13-66A8E5BA5AC2}"/>
              </a:ext>
            </a:extLst>
          </p:cNvPr>
          <p:cNvSpPr/>
          <p:nvPr/>
        </p:nvSpPr>
        <p:spPr>
          <a:xfrm>
            <a:off x="3544632" y="3992140"/>
            <a:ext cx="4562512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493334-D418-0843-A66A-5ED59EFF3323}"/>
              </a:ext>
            </a:extLst>
          </p:cNvPr>
          <p:cNvSpPr/>
          <p:nvPr/>
        </p:nvSpPr>
        <p:spPr>
          <a:xfrm>
            <a:off x="3444064" y="4326678"/>
            <a:ext cx="4562512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6DFD7BA-8B15-324B-8E40-7A92C35D1FC1}"/>
              </a:ext>
            </a:extLst>
          </p:cNvPr>
          <p:cNvSpPr/>
          <p:nvPr/>
        </p:nvSpPr>
        <p:spPr>
          <a:xfrm>
            <a:off x="3432704" y="4661216"/>
            <a:ext cx="1940313" cy="356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E721B7-1F2E-654C-8882-970A51C225A1}"/>
              </a:ext>
            </a:extLst>
          </p:cNvPr>
          <p:cNvSpPr/>
          <p:nvPr/>
        </p:nvSpPr>
        <p:spPr>
          <a:xfrm>
            <a:off x="8176372" y="3077803"/>
            <a:ext cx="558967" cy="18286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12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6" y="219499"/>
            <a:ext cx="8526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You are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are familiar with the key to this rather bizarre behavior.  What was the first relativistic equation you have ever learned from Einstein?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6.)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956" y="1517653"/>
            <a:ext cx="8627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It says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claims is that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mass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are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different forms of the same thing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956" y="1981804"/>
            <a:ext cx="87547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Don’t believe me?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Take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1.000 grams of hydrogen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fuse it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You will end up with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.993 grams of helium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Where did 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missing .007 grams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go? 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Turned into pure 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enough energy to send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three-hundred and fifty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4000 pound </a:t>
            </a:r>
            <a:r>
              <a:rPr lang="en-US" sz="2000" dirty="0" err="1">
                <a:solidFill>
                  <a:srgbClr val="FF0000"/>
                </a:solidFill>
                <a:latin typeface="Times New Roman"/>
                <a:cs typeface="Times New Roman"/>
              </a:rPr>
              <a:t>Cadillacs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(the old school kind)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100 miles into the atmosphere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The sun fuses 657,000,000 TONS of hydrogen into approximately 653,000,000 tons of helium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every second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That’s how it generates enough energy to heat our planet 93,000,000 miles away.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1300" y="5638800"/>
            <a:ext cx="5842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49687" y="977900"/>
          <a:ext cx="13128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533400" imgH="190500" progId="Equation.DSMT4">
                  <p:embed/>
                </p:oleObj>
              </mc:Choice>
              <mc:Fallback>
                <p:oleObj name="Equation" r:id="rId3" imgW="533400" imgH="1905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9687" y="977900"/>
                        <a:ext cx="1312813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2255" y="4046884"/>
            <a:ext cx="86404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When Feynman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(Nobel laureate from Caltech) was asked by me at a CAIS meeting what energy was, he said, simply, “I have no idea.”  And in saying that, he spoke for the physicists of the world!  We know how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use energy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how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store it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how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generate it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how to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transfer it great distances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but we have absolutely no idea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what it is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255" y="5715000"/>
            <a:ext cx="8640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Fortunately,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you don’t need to know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what it is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to use the idea as a problem-solving tool, which is exactly what we are about to do in a non-relativistic setting.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7781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8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6" y="854499"/>
            <a:ext cx="8754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So what does govern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velocity change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 body experiences under the influence of a force at low velocities?  The two parameters that will matter are: 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43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pple Chancery"/>
                <a:cs typeface="Apple Chancery"/>
              </a:rPr>
              <a:t>Work</a:t>
            </a:r>
            <a:endParaRPr lang="en-US" sz="36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7.)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156" y="1703597"/>
            <a:ext cx="817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 magnitude of the force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(the bigger the force, the larger the velocity change will likely be); and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956" y="5720715"/>
            <a:ext cx="8627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NO!!! This force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will generate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NO VELOCITY CHANGE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. . yet there’s a force and displacement involved . . . so what’s the deal?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156" y="2383107"/>
            <a:ext cx="817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The distance over which the force acts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(the farther the force acts, the more the body will pick up speed);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956" y="3197965"/>
            <a:ext cx="85261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There is a problem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with this as stated, though.  Consider the following force and displacement . . . will F be changing that body’s velocity as it moves across the table?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01875" y="5312455"/>
            <a:ext cx="4267200" cy="127000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771775" y="4742618"/>
            <a:ext cx="635000" cy="569837"/>
          </a:xfrm>
          <a:prstGeom prst="rect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063875" y="4079762"/>
            <a:ext cx="0" cy="66285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3181350" y="4247242"/>
          <a:ext cx="22542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139700" imgH="152400" progId="Equation.DSMT4">
                  <p:embed/>
                </p:oleObj>
              </mc:Choice>
              <mc:Fallback>
                <p:oleObj name="Equation" r:id="rId3" imgW="139700" imgH="1524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1350" y="4247242"/>
                        <a:ext cx="225425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063875" y="5664200"/>
            <a:ext cx="2752725" cy="0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051300" y="5638800"/>
            <a:ext cx="5842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216400" y="5507038"/>
          <a:ext cx="204788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5" imgW="127000" imgH="165100" progId="Equation.DSMT4">
                  <p:embed/>
                </p:oleObj>
              </mc:Choice>
              <mc:Fallback>
                <p:oleObj name="Equation" r:id="rId5" imgW="127000" imgH="16510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6400" y="5507038"/>
                        <a:ext cx="204788" cy="26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3513137" y="4900536"/>
            <a:ext cx="593725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811588" y="4640263"/>
          <a:ext cx="184150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7" imgW="114300" imgH="127000" progId="Equation.DSMT4">
                  <p:embed/>
                </p:oleObj>
              </mc:Choice>
              <mc:Fallback>
                <p:oleObj name="Equation" r:id="rId7" imgW="114300" imgH="1270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1588" y="4640263"/>
                        <a:ext cx="184150" cy="20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8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38" grpId="0"/>
      <p:bldP spid="30" grpId="0" animBg="1"/>
      <p:bldP spid="31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197225" y="2333625"/>
            <a:ext cx="1739900" cy="0"/>
          </a:xfrm>
          <a:prstGeom prst="line">
            <a:avLst/>
          </a:prstGeom>
          <a:ln w="9525" cmpd="sng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8.)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956" y="389116"/>
            <a:ext cx="86277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To understand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problem, we need to look at a little more general situation.  Consider a constant force oriented at an angle     with the displacement vector.  In that case, we have: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956" y="3327345"/>
            <a:ext cx="85261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Clearly,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perpendicular component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of the force     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will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do nothing to change the body’s velocity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(assuming it doesn’t yank the block off the tabletop), whereas 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parallel component     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WILL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effect a velocity change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76450" y="2645455"/>
            <a:ext cx="4267200" cy="127000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546350" y="2075618"/>
            <a:ext cx="635000" cy="569837"/>
          </a:xfrm>
          <a:prstGeom prst="rect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187700" y="1588413"/>
            <a:ext cx="1549400" cy="743585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108450" y="1478081"/>
          <a:ext cx="22542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tion" r:id="rId3" imgW="139700" imgH="152400" progId="Equation.DSMT4">
                  <p:embed/>
                </p:oleObj>
              </mc:Choice>
              <mc:Fallback>
                <p:oleObj name="Equation" r:id="rId3" imgW="139700" imgH="1524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08450" y="1478081"/>
                        <a:ext cx="225425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838450" y="2997200"/>
            <a:ext cx="2752725" cy="0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25875" y="2933700"/>
            <a:ext cx="584200" cy="139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990975" y="2819400"/>
          <a:ext cx="204788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Equation" r:id="rId5" imgW="127000" imgH="190500" progId="Equation.DSMT4">
                  <p:embed/>
                </p:oleObj>
              </mc:Choice>
              <mc:Fallback>
                <p:oleObj name="Equation" r:id="rId5" imgW="127000" imgH="19050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90975" y="2819400"/>
                        <a:ext cx="204788" cy="30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3187700" y="2331998"/>
            <a:ext cx="1549400" cy="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737100" y="1588413"/>
            <a:ext cx="0" cy="743586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406775" y="2305050"/>
          <a:ext cx="11684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7" imgW="723900" imgH="228600" progId="Equation.DSMT4">
                  <p:embed/>
                </p:oleObj>
              </mc:Choice>
              <mc:Fallback>
                <p:oleObj name="Equation" r:id="rId7" imgW="723900" imgH="2286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06775" y="2305050"/>
                        <a:ext cx="1168400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800600" y="1793875"/>
          <a:ext cx="11668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Equation" r:id="rId9" imgW="723900" imgH="203200" progId="Equation.DSMT4">
                  <p:embed/>
                </p:oleObj>
              </mc:Choice>
              <mc:Fallback>
                <p:oleObj name="Equation" r:id="rId9" imgW="723900" imgH="2032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00600" y="1793875"/>
                        <a:ext cx="1166812" cy="32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723481" y="2058987"/>
          <a:ext cx="20478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Equation" r:id="rId11" imgW="127000" imgH="177800" progId="Equation.DSMT4">
                  <p:embed/>
                </p:oleObj>
              </mc:Choice>
              <mc:Fallback>
                <p:oleObj name="Equation" r:id="rId11" imgW="127000" imgH="1778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23481" y="2058987"/>
                        <a:ext cx="204787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reeform 14"/>
          <p:cNvSpPr/>
          <p:nvPr/>
        </p:nvSpPr>
        <p:spPr>
          <a:xfrm>
            <a:off x="3568700" y="2146300"/>
            <a:ext cx="89004" cy="177800"/>
          </a:xfrm>
          <a:custGeom>
            <a:avLst/>
            <a:gdLst>
              <a:gd name="connsiteX0" fmla="*/ 0 w 89004"/>
              <a:gd name="connsiteY0" fmla="*/ 0 h 177800"/>
              <a:gd name="connsiteX1" fmla="*/ 76200 w 89004"/>
              <a:gd name="connsiteY1" fmla="*/ 76200 h 177800"/>
              <a:gd name="connsiteX2" fmla="*/ 88900 w 89004"/>
              <a:gd name="connsiteY2" fmla="*/ 17780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04" h="177800">
                <a:moveTo>
                  <a:pt x="0" y="0"/>
                </a:moveTo>
                <a:cubicBezTo>
                  <a:pt x="30691" y="23283"/>
                  <a:pt x="61383" y="46567"/>
                  <a:pt x="76200" y="76200"/>
                </a:cubicBezTo>
                <a:cubicBezTo>
                  <a:pt x="91017" y="105833"/>
                  <a:pt x="88900" y="177800"/>
                  <a:pt x="88900" y="177800"/>
                </a:cubicBezTo>
              </a:path>
            </a:pathLst>
          </a:cu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116801" y="879954"/>
          <a:ext cx="20478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13" imgW="127000" imgH="177800" progId="Equation.DSMT4">
                  <p:embed/>
                </p:oleObj>
              </mc:Choice>
              <mc:Fallback>
                <p:oleObj name="Equation" r:id="rId13" imgW="127000" imgH="1778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16801" y="879954"/>
                        <a:ext cx="204787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74956" y="4614236"/>
            <a:ext cx="85261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In fact,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product of      and 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magnitude of    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will yield a number that,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if large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would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suggest a relatively large velocity change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and </a:t>
            </a:r>
            <a:r>
              <a:rPr lang="en-US" sz="2000" dirty="0">
                <a:solidFill>
                  <a:srgbClr val="008000"/>
                </a:solidFill>
                <a:latin typeface="Times New Roman"/>
                <a:cs typeface="Times New Roman"/>
              </a:rPr>
              <a:t>if small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a would </a:t>
            </a:r>
            <a:r>
              <a:rPr lang="en-US" sz="2000" dirty="0">
                <a:solidFill>
                  <a:srgbClr val="008000"/>
                </a:solidFill>
                <a:latin typeface="Times New Roman"/>
                <a:cs typeface="Times New Roman"/>
              </a:rPr>
              <a:t>suggest a relatively small velocity change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857875" y="3438227"/>
          <a:ext cx="3079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Equation" r:id="rId15" imgW="190500" imgH="203200" progId="Equation.DSMT4">
                  <p:embed/>
                </p:oleObj>
              </mc:Choice>
              <mc:Fallback>
                <p:oleObj name="Equation" r:id="rId15" imgW="190500" imgH="20320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857875" y="3438227"/>
                        <a:ext cx="307975" cy="32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3649663" y="4104647"/>
          <a:ext cx="24606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17" imgW="152400" imgH="228600" progId="Equation.DSMT4">
                  <p:embed/>
                </p:oleObj>
              </mc:Choice>
              <mc:Fallback>
                <p:oleObj name="Equation" r:id="rId17" imgW="152400" imgH="22860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649663" y="4104647"/>
                        <a:ext cx="246062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047275" y="4699615"/>
          <a:ext cx="3753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19" imgW="215900" imgH="228600" progId="Equation.DSMT4">
                  <p:embed/>
                </p:oleObj>
              </mc:Choice>
              <mc:Fallback>
                <p:oleObj name="Equation" r:id="rId19" imgW="215900" imgH="2286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47275" y="4699615"/>
                        <a:ext cx="375375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5568322" y="4668060"/>
          <a:ext cx="2190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21" imgW="127000" imgH="190500" progId="Equation.DSMT4">
                  <p:embed/>
                </p:oleObj>
              </mc:Choice>
              <mc:Fallback>
                <p:oleObj name="Equation" r:id="rId21" imgW="127000" imgH="19050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68322" y="4668060"/>
                        <a:ext cx="219075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03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33417</TotalTime>
  <Words>1753</Words>
  <Application>Microsoft Macintosh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Apple Chancery</vt:lpstr>
      <vt:lpstr>Arial</vt:lpstr>
      <vt:lpstr>Calibri</vt:lpstr>
      <vt:lpstr>Cambria Math</vt:lpstr>
      <vt:lpstr>Palatino Linotype</vt:lpstr>
      <vt:lpstr>Times New Roman</vt:lpstr>
      <vt:lpstr>Office Theme</vt:lpstr>
      <vt:lpstr>Equation</vt:lpstr>
      <vt:lpstr>General announcements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Dot products</vt:lpstr>
      <vt:lpstr>Work as a scalar</vt:lpstr>
      <vt:lpstr>Work concept check</vt:lpstr>
      <vt:lpstr>PowerPoint Presentation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Microsoft Office User</cp:lastModifiedBy>
  <cp:revision>701</cp:revision>
  <cp:lastPrinted>2017-11-14T01:56:41Z</cp:lastPrinted>
  <dcterms:created xsi:type="dcterms:W3CDTF">2017-08-16T17:34:12Z</dcterms:created>
  <dcterms:modified xsi:type="dcterms:W3CDTF">2020-09-14T05:19:49Z</dcterms:modified>
</cp:coreProperties>
</file>